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8774" y="2535237"/>
            <a:ext cx="8791575" cy="18081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rgbClr val="00B0F0"/>
                </a:solidFill>
                <a:latin typeface="BankGothic Lt BT" panose="020B0607020203060204" pitchFamily="34" charset="0"/>
                <a:cs typeface="Arial" panose="020B0604020202020204" pitchFamily="34" charset="0"/>
              </a:rPr>
              <a:t>Third Generation Intelligent Car</a:t>
            </a:r>
            <a:br>
              <a:rPr lang="en-US" sz="3200" dirty="0" smtClean="0">
                <a:solidFill>
                  <a:srgbClr val="00B0F0"/>
                </a:solidFill>
                <a:latin typeface="BankGothic Lt BT" panose="020B0607020203060204" pitchFamily="34" charset="0"/>
                <a:cs typeface="Arial" panose="020B0604020202020204" pitchFamily="34" charset="0"/>
              </a:rPr>
            </a:br>
            <a:r>
              <a:rPr lang="en-US" sz="3200" dirty="0" smtClean="0">
                <a:solidFill>
                  <a:srgbClr val="00B0F0"/>
                </a:solidFill>
                <a:latin typeface="BankGothic Lt BT" panose="020B0607020203060204" pitchFamily="34" charset="0"/>
                <a:cs typeface="Arial" panose="020B0604020202020204" pitchFamily="34" charset="0"/>
              </a:rPr>
              <a:t>Team: Straight </a:t>
            </a:r>
            <a:r>
              <a:rPr lang="en-US" sz="3200" dirty="0" err="1" smtClean="0">
                <a:solidFill>
                  <a:srgbClr val="00B0F0"/>
                </a:solidFill>
                <a:latin typeface="BankGothic Lt BT" panose="020B0607020203060204" pitchFamily="34" charset="0"/>
                <a:cs typeface="Arial" panose="020B0604020202020204" pitchFamily="34" charset="0"/>
              </a:rPr>
              <a:t>Outta</a:t>
            </a:r>
            <a:r>
              <a:rPr lang="en-US" sz="3200" dirty="0" smtClean="0">
                <a:solidFill>
                  <a:srgbClr val="00B0F0"/>
                </a:solidFill>
                <a:latin typeface="BankGothic Lt BT" panose="020B060702020306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rgbClr val="00B0F0"/>
                </a:solidFill>
                <a:latin typeface="BankGothic Lt BT" panose="020B0607020203060204" pitchFamily="34" charset="0"/>
                <a:cs typeface="Arial" panose="020B0604020202020204" pitchFamily="34" charset="0"/>
              </a:rPr>
              <a:t>CompE</a:t>
            </a:r>
            <a:r>
              <a:rPr lang="en-US" sz="3200" dirty="0" smtClean="0">
                <a:solidFill>
                  <a:srgbClr val="00B0F0"/>
                </a:solidFill>
                <a:latin typeface="BankGothic Lt BT" panose="020B060702020306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solidFill>
                  <a:srgbClr val="00B0F0"/>
                </a:solidFill>
                <a:latin typeface="BankGothic Lt BT" panose="020B0607020203060204" pitchFamily="34" charset="0"/>
                <a:cs typeface="Arial" panose="020B0604020202020204" pitchFamily="34" charset="0"/>
              </a:rPr>
            </a:br>
            <a:endParaRPr lang="en-US" sz="1200" dirty="0">
              <a:solidFill>
                <a:srgbClr val="00B0F0"/>
              </a:solidFill>
              <a:latin typeface="BankGothic Lt BT" panose="020B060702020306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82100" y="4732338"/>
            <a:ext cx="2476498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Presenters: </a:t>
            </a:r>
          </a:p>
          <a:p>
            <a:pPr>
              <a:lnSpc>
                <a:spcPct val="100000"/>
              </a:lnSpc>
            </a:pPr>
            <a:r>
              <a:rPr lang="en-US" sz="1600" cap="none" dirty="0" smtClean="0">
                <a:solidFill>
                  <a:schemeClr val="tx1"/>
                </a:solidFill>
              </a:rPr>
              <a:t>Zachary </a:t>
            </a:r>
            <a:r>
              <a:rPr lang="en-US" sz="1600" cap="none" dirty="0" err="1" smtClean="0">
                <a:solidFill>
                  <a:schemeClr val="tx1"/>
                </a:solidFill>
              </a:rPr>
              <a:t>Rauen</a:t>
            </a:r>
            <a:endParaRPr lang="en-US" sz="1600" cap="none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cap="none" dirty="0" smtClean="0">
                <a:solidFill>
                  <a:schemeClr val="tx1"/>
                </a:solidFill>
              </a:rPr>
              <a:t>Juan </a:t>
            </a:r>
            <a:r>
              <a:rPr lang="en-US" sz="1600" cap="none" dirty="0" err="1" smtClean="0">
                <a:solidFill>
                  <a:schemeClr val="tx1"/>
                </a:solidFill>
              </a:rPr>
              <a:t>Merchan</a:t>
            </a:r>
            <a:endParaRPr lang="en-US" sz="1600" cap="none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cap="none" dirty="0" err="1" smtClean="0">
                <a:solidFill>
                  <a:schemeClr val="tx1"/>
                </a:solidFill>
              </a:rPr>
              <a:t>Jayesh</a:t>
            </a:r>
            <a:r>
              <a:rPr lang="en-US" sz="1600" cap="none" dirty="0" smtClean="0">
                <a:solidFill>
                  <a:schemeClr val="tx1"/>
                </a:solidFill>
              </a:rPr>
              <a:t> </a:t>
            </a:r>
            <a:r>
              <a:rPr lang="en-US" sz="1600" cap="none" dirty="0" err="1" smtClean="0">
                <a:solidFill>
                  <a:schemeClr val="tx1"/>
                </a:solidFill>
              </a:rPr>
              <a:t>Bokhiria</a:t>
            </a:r>
            <a:endParaRPr lang="en-US" sz="1600" cap="none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42874"/>
            <a:ext cx="19050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0" y="292100"/>
            <a:ext cx="1854199" cy="18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More Additional features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3590245" cy="3541714"/>
          </a:xfrm>
        </p:spPr>
        <p:txBody>
          <a:bodyPr/>
          <a:lstStyle/>
          <a:p>
            <a:r>
              <a:rPr lang="en-US" dirty="0" smtClean="0"/>
              <a:t>Data logging using SD-Card and Bluetooth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755" y="2097088"/>
            <a:ext cx="6626701" cy="36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2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258" y="400803"/>
            <a:ext cx="9905998" cy="739285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Video of basic functionality 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VID_20151123_22574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0627" y="1140088"/>
            <a:ext cx="9338974" cy="5253466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6516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Unique Innovations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22" y="2264002"/>
            <a:ext cx="4722282" cy="3541712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141413" y="2264000"/>
            <a:ext cx="4875211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Our design uses a unique Hybrid driving controller. Utilizing a front steering system and a standard differential.  By implementing both of this components the car is able to make sharper turns at higher speeds and turn on its on axis when an intersection is detected.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MORE Unique Innovations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141413" y="2264000"/>
            <a:ext cx="4649787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Our software design is very modular and very easy to read.</a:t>
            </a:r>
          </a:p>
          <a:p>
            <a:r>
              <a:rPr lang="en-US" dirty="0" smtClean="0"/>
              <a:t>A partial library was developed which acts similar to the HAL.</a:t>
            </a:r>
          </a:p>
          <a:p>
            <a:r>
              <a:rPr lang="en-US" dirty="0" smtClean="0"/>
              <a:t>Multiple </a:t>
            </a:r>
            <a:r>
              <a:rPr lang="en-US" i="1" dirty="0" err="1" smtClean="0"/>
              <a:t>structs</a:t>
            </a:r>
            <a:r>
              <a:rPr lang="en-US" dirty="0" smtClean="0"/>
              <a:t> and </a:t>
            </a:r>
            <a:r>
              <a:rPr lang="en-US" i="1" dirty="0" err="1" smtClean="0"/>
              <a:t>typedefs</a:t>
            </a:r>
            <a:r>
              <a:rPr lang="en-US" dirty="0" smtClean="0"/>
              <a:t> allow us to mimic classes.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264000"/>
            <a:ext cx="5922963" cy="29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Design Weakness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Electromagnetic Interference </a:t>
            </a:r>
          </a:p>
          <a:p>
            <a:r>
              <a:rPr lang="en-US" dirty="0" smtClean="0"/>
              <a:t>Under-steering </a:t>
            </a:r>
          </a:p>
          <a:p>
            <a:r>
              <a:rPr lang="en-US" dirty="0" smtClean="0"/>
              <a:t>Physical switches sometimes cause the operation mode to change </a:t>
            </a:r>
          </a:p>
          <a:p>
            <a:r>
              <a:rPr lang="en-US" dirty="0" smtClean="0"/>
              <a:t>Ambient light affects the detection of the intersection line or the start/stop 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Technology </a:t>
            </a:r>
            <a:r>
              <a:rPr lang="en-US" dirty="0" smtClean="0">
                <a:solidFill>
                  <a:srgbClr val="00B0F0"/>
                </a:solidFill>
              </a:rPr>
              <a:t>Assessment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 reduction and avoidance techniques learned here can benefit future projects that also involve noise.</a:t>
            </a:r>
          </a:p>
          <a:p>
            <a:pPr lvl="1"/>
            <a:r>
              <a:rPr lang="en-US" dirty="0" smtClean="0"/>
              <a:t>If the project were a product for the public, such as a pacemaker, it could greatly benefit society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Color code detection can be modified to help read road signs for autonomous cars.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Acknowledgements and References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Abul</a:t>
            </a:r>
            <a:r>
              <a:rPr lang="en-US" dirty="0"/>
              <a:t> </a:t>
            </a:r>
            <a:r>
              <a:rPr lang="en-US" dirty="0" err="1"/>
              <a:t>Khondker</a:t>
            </a:r>
            <a:endParaRPr lang="en-US" dirty="0"/>
          </a:p>
          <a:p>
            <a:r>
              <a:rPr lang="en-US" dirty="0"/>
              <a:t>CMUCam5 Pixy Vision Sensor Camera</a:t>
            </a:r>
          </a:p>
          <a:p>
            <a:r>
              <a:rPr lang="en-US" dirty="0"/>
              <a:t>K64 Sub-Family Reference </a:t>
            </a:r>
            <a:r>
              <a:rPr lang="en-US" dirty="0" smtClean="0"/>
              <a:t>Manual</a:t>
            </a:r>
          </a:p>
          <a:p>
            <a:r>
              <a:rPr lang="en-US" dirty="0" smtClean="0"/>
              <a:t>Straight </a:t>
            </a:r>
            <a:r>
              <a:rPr lang="en-US" dirty="0" err="1" smtClean="0"/>
              <a:t>Outta</a:t>
            </a:r>
            <a:r>
              <a:rPr lang="en-US" dirty="0" smtClean="0"/>
              <a:t> </a:t>
            </a:r>
            <a:r>
              <a:rPr lang="en-US" dirty="0" err="1" smtClean="0"/>
              <a:t>CompE</a:t>
            </a:r>
            <a:r>
              <a:rPr lang="en-US" dirty="0" smtClean="0"/>
              <a:t> Design Documentation.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Questions</a:t>
            </a:r>
            <a:r>
              <a:rPr lang="en-US" sz="4800" dirty="0" smtClean="0">
                <a:solidFill>
                  <a:srgbClr val="00B0F0"/>
                </a:solidFill>
              </a:rPr>
              <a:t>?</a:t>
            </a:r>
            <a:endParaRPr lang="en-US" sz="4800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55" y="2097088"/>
            <a:ext cx="7532914" cy="395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Overview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24000"/>
            <a:ext cx="9905999" cy="44576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 Overall </a:t>
            </a:r>
            <a:r>
              <a:rPr lang="en-US" b="1" dirty="0"/>
              <a:t>Design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 Design </a:t>
            </a:r>
            <a:r>
              <a:rPr lang="en-US" b="1" dirty="0"/>
              <a:t>Decomposition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 Specific </a:t>
            </a:r>
            <a:r>
              <a:rPr lang="en-US" b="1" dirty="0"/>
              <a:t>Achievements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 Unique </a:t>
            </a:r>
            <a:r>
              <a:rPr lang="en-US" b="1" dirty="0"/>
              <a:t>Innovations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 Weakness</a:t>
            </a:r>
            <a:endParaRPr lang="en-US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 smtClean="0"/>
              <a:t>  Technology </a:t>
            </a:r>
            <a:r>
              <a:rPr lang="en-US" b="1" dirty="0"/>
              <a:t>Assessment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84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Car System Requirements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It must be able to follow the black line accurately</a:t>
            </a:r>
          </a:p>
          <a:p>
            <a:r>
              <a:rPr lang="en-US" dirty="0" smtClean="0"/>
              <a:t>It must change its turning direction based on a marker color code</a:t>
            </a:r>
          </a:p>
          <a:p>
            <a:r>
              <a:rPr lang="en-US" dirty="0" smtClean="0"/>
              <a:t>It must perform three operation modes (The user must be able to select any mode at any time)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48665" y="2249488"/>
            <a:ext cx="4722282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Design Decomposition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The Following system components were design to satisfy each system requirement </a:t>
            </a:r>
          </a:p>
          <a:p>
            <a:r>
              <a:rPr lang="en-US" dirty="0" smtClean="0"/>
              <a:t>A line tracker using a line camera with a </a:t>
            </a:r>
            <a:r>
              <a:rPr lang="en-US" dirty="0"/>
              <a:t>TAOS Linear Sensor </a:t>
            </a:r>
            <a:r>
              <a:rPr lang="en-US" dirty="0" smtClean="0"/>
              <a:t>Array</a:t>
            </a:r>
          </a:p>
          <a:p>
            <a:r>
              <a:rPr lang="en-US" dirty="0" smtClean="0"/>
              <a:t>A marker identifier using a CMUCam5 </a:t>
            </a:r>
            <a:r>
              <a:rPr lang="en-US" dirty="0"/>
              <a:t>Pixy Vision Sensor </a:t>
            </a:r>
            <a:r>
              <a:rPr lang="en-US" dirty="0" smtClean="0"/>
              <a:t>Camera</a:t>
            </a:r>
          </a:p>
          <a:p>
            <a:r>
              <a:rPr lang="en-US" dirty="0" smtClean="0"/>
              <a:t>A mechanical component implementing Front </a:t>
            </a:r>
            <a:r>
              <a:rPr lang="en-US" dirty="0"/>
              <a:t>Steering </a:t>
            </a:r>
            <a:endParaRPr lang="en-US" dirty="0" smtClean="0"/>
          </a:p>
          <a:p>
            <a:r>
              <a:rPr lang="en-US" dirty="0" smtClean="0"/>
              <a:t>A Hybrid-PID controller </a:t>
            </a:r>
          </a:p>
          <a:p>
            <a:r>
              <a:rPr lang="en-US" dirty="0" smtClean="0"/>
              <a:t>Additional Features used to improve user interaction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1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68701"/>
            <a:ext cx="9905998" cy="1066574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Line </a:t>
            </a:r>
            <a:r>
              <a:rPr lang="en-US" dirty="0">
                <a:solidFill>
                  <a:srgbClr val="00B0F0"/>
                </a:solidFill>
              </a:rPr>
              <a:t>Camera w/ TAOS Linear Sensor </a:t>
            </a:r>
            <a:r>
              <a:rPr lang="en-US" dirty="0" smtClean="0">
                <a:solidFill>
                  <a:srgbClr val="00B0F0"/>
                </a:solidFill>
              </a:rPr>
              <a:t>Array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21829" r="-1" b="3944"/>
          <a:stretch/>
        </p:blipFill>
        <p:spPr>
          <a:xfrm>
            <a:off x="7062203" y="1604649"/>
            <a:ext cx="3705803" cy="244478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6"/>
          <a:stretch/>
        </p:blipFill>
        <p:spPr>
          <a:xfrm>
            <a:off x="1250820" y="4281660"/>
            <a:ext cx="5164670" cy="2346746"/>
          </a:xfrm>
        </p:spPr>
      </p:pic>
      <p:sp>
        <p:nvSpPr>
          <p:cNvPr id="8" name="TextBox 7"/>
          <p:cNvSpPr txBox="1"/>
          <p:nvPr/>
        </p:nvSpPr>
        <p:spPr>
          <a:xfrm>
            <a:off x="1093198" y="1778214"/>
            <a:ext cx="568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ine camera software capabilities: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Detect the position of the line with respect to the center of the car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the Start/Stop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intersections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Discard noise and unreliable data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3" r="25555" b="12169"/>
          <a:stretch/>
        </p:blipFill>
        <p:spPr>
          <a:xfrm>
            <a:off x="7062203" y="4281660"/>
            <a:ext cx="3705803" cy="23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5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529618"/>
            <a:ext cx="9905998" cy="867382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CMUCam5 </a:t>
            </a:r>
            <a:r>
              <a:rPr lang="en-US" dirty="0">
                <a:solidFill>
                  <a:srgbClr val="00B0F0"/>
                </a:solidFill>
              </a:rPr>
              <a:t>Pixy Vision Sensor </a:t>
            </a:r>
            <a:r>
              <a:rPr lang="en-US" dirty="0" smtClean="0">
                <a:solidFill>
                  <a:srgbClr val="00B0F0"/>
                </a:solidFill>
              </a:rPr>
              <a:t>Camera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1" y="1603352"/>
            <a:ext cx="4368800" cy="24316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Detect and determine the signature of the color </a:t>
            </a:r>
            <a:r>
              <a:rPr lang="en-US" dirty="0" smtClean="0"/>
              <a:t>posts while ignoring posts past intersections.</a:t>
            </a:r>
            <a:endParaRPr lang="en-US" dirty="0"/>
          </a:p>
          <a:p>
            <a:r>
              <a:rPr lang="en-US" dirty="0"/>
              <a:t>Mounted on the car using pan-tilt </a:t>
            </a:r>
            <a:r>
              <a:rPr lang="en-US" dirty="0" smtClean="0"/>
              <a:t>mechanism used to maintain a reliable position.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https://lh3.googleusercontent.com/qsHzy9hwUXX0k1QP9vHkHeWbMwS_hmzGrMV7EXFx_PGwLbsDyvoxJIPAl-GTvHX_W8TQnO5TEqFuPopKM8CBuMuTN2m_p9NSdkKs2HcpKDCEdeo3fnTXGSL8t1vcUe1Ku7pewxj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9" r="4021" b="5328"/>
          <a:stretch/>
        </p:blipFill>
        <p:spPr bwMode="auto">
          <a:xfrm>
            <a:off x="1884647" y="4192969"/>
            <a:ext cx="2393641" cy="202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Kp-UvxHLJR9t4zBWpXJERzFBV31wtPIrk4rVgwteK6FXEXmVQFnPlBpk5xhUj2N8caw_BMqE8Pda3lKPyDJZsIZlaCnp8hp15c9SKPfTPVMGZWGwEOKIAbB-_5JByd4mEYzK_bs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03" b="4627"/>
          <a:stretch/>
        </p:blipFill>
        <p:spPr bwMode="auto">
          <a:xfrm>
            <a:off x="8582327" y="1603351"/>
            <a:ext cx="3308058" cy="461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9" r="25984" b="13016"/>
          <a:stretch/>
        </p:blipFill>
        <p:spPr>
          <a:xfrm>
            <a:off x="5245101" y="1603351"/>
            <a:ext cx="3207657" cy="46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Front Steering 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0" t="19251" b="20149"/>
          <a:stretch/>
        </p:blipFill>
        <p:spPr>
          <a:xfrm>
            <a:off x="6929792" y="2539879"/>
            <a:ext cx="3916011" cy="20115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6" t="6619" r="22068" b="1715"/>
          <a:stretch/>
        </p:blipFill>
        <p:spPr>
          <a:xfrm rot="16200000">
            <a:off x="7889017" y="-607465"/>
            <a:ext cx="1997561" cy="3916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32512" r="8602" b="9155"/>
          <a:stretch/>
        </p:blipFill>
        <p:spPr>
          <a:xfrm>
            <a:off x="6929792" y="4767405"/>
            <a:ext cx="3916011" cy="1951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1413" y="1930400"/>
            <a:ext cx="5288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 steering performance and 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servo can turn the front motors and wheel form 30 to -30 degrees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car is able to perform smaller adjustments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car is able to turn at faster speeds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485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Hybrid-</a:t>
            </a:r>
            <a:r>
              <a:rPr lang="en-US" dirty="0" err="1" smtClean="0">
                <a:solidFill>
                  <a:srgbClr val="00B0F0"/>
                </a:solidFill>
              </a:rPr>
              <a:t>Pid</a:t>
            </a:r>
            <a:r>
              <a:rPr lang="en-US" dirty="0" smtClean="0">
                <a:solidFill>
                  <a:srgbClr val="00B0F0"/>
                </a:solidFill>
              </a:rPr>
              <a:t> controller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2956" r="11854" b="27457"/>
          <a:stretch/>
        </p:blipFill>
        <p:spPr>
          <a:xfrm>
            <a:off x="1328057" y="4757813"/>
            <a:ext cx="4252685" cy="19565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0" t="31323" r="14762" b="43703"/>
          <a:stretch/>
        </p:blipFill>
        <p:spPr>
          <a:xfrm>
            <a:off x="1317172" y="2955323"/>
            <a:ext cx="4252685" cy="1712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1413" y="1749043"/>
            <a:ext cx="5723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Implemented to compensate for under steering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Has 3 PIDs – one for steering and one for each side of the car.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Motor PIDs only activate when the steering is not enough.  </a:t>
            </a:r>
            <a:endParaRPr lang="en-US" dirty="0"/>
          </a:p>
        </p:txBody>
      </p:sp>
      <p:pic>
        <p:nvPicPr>
          <p:cNvPr id="7" name="VID_20151113_2203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6628202" y="1790873"/>
            <a:ext cx="5359335" cy="30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1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595086"/>
            <a:ext cx="9905998" cy="77628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Additional Features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81146"/>
            <a:ext cx="3503159" cy="463395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LCD</a:t>
            </a:r>
          </a:p>
          <a:p>
            <a:pPr lvl="1"/>
            <a:r>
              <a:rPr lang="en-US" dirty="0" smtClean="0"/>
              <a:t>The different operation modes are displayed on al LCD panel,.</a:t>
            </a:r>
          </a:p>
          <a:p>
            <a:pPr lvl="1"/>
            <a:r>
              <a:rPr lang="en-US" dirty="0" smtClean="0"/>
              <a:t>The user can select an operation mode using the button on the left (white) of the LCD and activate it using the one on the right (red)</a:t>
            </a:r>
            <a:endParaRPr lang="en-US" dirty="0"/>
          </a:p>
          <a:p>
            <a:r>
              <a:rPr lang="en-US" dirty="0" smtClean="0"/>
              <a:t>Blinkers, Brake Light</a:t>
            </a:r>
          </a:p>
          <a:p>
            <a:pPr lvl="1"/>
            <a:r>
              <a:rPr lang="en-US" dirty="0" smtClean="0"/>
              <a:t>When the Pixy camera recognizes a direction signature the LED corresponding to that direction will turn on </a:t>
            </a:r>
          </a:p>
          <a:p>
            <a:pPr lvl="1"/>
            <a:r>
              <a:rPr lang="en-US" dirty="0" smtClean="0"/>
              <a:t>When the car is at the standby mode or if an intersection is recognized.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8043" r="8413" b="25079"/>
          <a:stretch/>
        </p:blipFill>
        <p:spPr>
          <a:xfrm>
            <a:off x="5079999" y="1741714"/>
            <a:ext cx="6952343" cy="45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1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430</TotalTime>
  <Words>560</Words>
  <Application>Microsoft Office PowerPoint</Application>
  <PresentationFormat>Widescreen</PresentationFormat>
  <Paragraphs>72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BankGothic Lt BT</vt:lpstr>
      <vt:lpstr>Trebuchet MS</vt:lpstr>
      <vt:lpstr>Tw Cen MT</vt:lpstr>
      <vt:lpstr>Wingdings</vt:lpstr>
      <vt:lpstr>Circuit</vt:lpstr>
      <vt:lpstr>Third Generation Intelligent Car Team: Straight Outta CompE </vt:lpstr>
      <vt:lpstr>Overview</vt:lpstr>
      <vt:lpstr>Car System Requirements</vt:lpstr>
      <vt:lpstr>Design Decomposition </vt:lpstr>
      <vt:lpstr>Line Camera w/ TAOS Linear Sensor Array</vt:lpstr>
      <vt:lpstr>CMUCam5 Pixy Vision Sensor Camera</vt:lpstr>
      <vt:lpstr>Front Steering </vt:lpstr>
      <vt:lpstr>Hybrid-Pid controller</vt:lpstr>
      <vt:lpstr>Additional Features</vt:lpstr>
      <vt:lpstr>More Additional features</vt:lpstr>
      <vt:lpstr>Video of basic functionality </vt:lpstr>
      <vt:lpstr>Unique Innovations</vt:lpstr>
      <vt:lpstr>MORE Unique Innovations</vt:lpstr>
      <vt:lpstr>Design Weakness</vt:lpstr>
      <vt:lpstr>Technology Assessment</vt:lpstr>
      <vt:lpstr>Acknowledgements and References </vt:lpstr>
      <vt:lpstr>Questions?</vt:lpstr>
    </vt:vector>
  </TitlesOfParts>
  <Company>Clarkson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Generation Intelligent Car Team: Straight Outta CompE</dc:title>
  <dc:creator>ulab</dc:creator>
  <cp:lastModifiedBy>ulab</cp:lastModifiedBy>
  <cp:revision>21</cp:revision>
  <dcterms:created xsi:type="dcterms:W3CDTF">2015-12-02T22:39:48Z</dcterms:created>
  <dcterms:modified xsi:type="dcterms:W3CDTF">2015-12-03T17:17:50Z</dcterms:modified>
</cp:coreProperties>
</file>